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EBA"/>
    <a:srgbClr val="FBC5A6"/>
    <a:srgbClr val="F57B67"/>
    <a:srgbClr val="595959"/>
    <a:srgbClr val="FF438F"/>
    <a:srgbClr val="FF0066"/>
    <a:srgbClr val="EE2C23"/>
    <a:srgbClr val="FFF1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4" autoAdjust="0"/>
    <p:restoredTop sz="95872" autoAdjust="0"/>
  </p:normalViewPr>
  <p:slideViewPr>
    <p:cSldViewPr snapToGrid="0" snapToObjects="1">
      <p:cViewPr>
        <p:scale>
          <a:sx n="14" d="100"/>
          <a:sy n="14" d="100"/>
        </p:scale>
        <p:origin x="1168" y="9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9B4A7-B942-44D2-A939-0CC6FAB87D1B}" type="datetimeFigureOut">
              <a:rPr lang="en-US" smtClean="0"/>
              <a:t>6/25/2018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F0BB4-1AA2-493B-895B-0D4BD9649568}" type="slidenum">
              <a:rPr lang="en-US" smtClean="0"/>
              <a:t>‹#›</a:t>
            </a:fld>
            <a:endParaRPr lang="en-US"/>
          </a:p>
        </p:txBody>
      </p:sp>
    </p:spTree>
    <p:extLst>
      <p:ext uri="{BB962C8B-B14F-4D97-AF65-F5344CB8AC3E}">
        <p14:creationId xmlns:p14="http://schemas.microsoft.com/office/powerpoint/2010/main" val="2573542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0BB4-1AA2-493B-895B-0D4BD9649568}" type="slidenum">
              <a:rPr lang="en-US" smtClean="0"/>
              <a:t>1</a:t>
            </a:fld>
            <a:endParaRPr lang="en-US"/>
          </a:p>
        </p:txBody>
      </p:sp>
    </p:spTree>
    <p:extLst>
      <p:ext uri="{BB962C8B-B14F-4D97-AF65-F5344CB8AC3E}">
        <p14:creationId xmlns:p14="http://schemas.microsoft.com/office/powerpoint/2010/main" val="104585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4268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2175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50011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9963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584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4C27A1-BEB2-C84C-8355-1158A44B1DD2}"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69408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4C27A1-BEB2-C84C-8355-1158A44B1DD2}"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5116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4C27A1-BEB2-C84C-8355-1158A44B1DD2}"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9483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27A1-BEB2-C84C-8355-1158A44B1DD2}"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209100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9986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907920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34C27A1-BEB2-C84C-8355-1158A44B1DD2}" type="datetimeFigureOut">
              <a:rPr lang="en-US" smtClean="0"/>
              <a:t>6/25/2018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DABD961-7CD0-9D49-BC03-74329B20B2CD}" type="slidenum">
              <a:rPr lang="en-US" smtClean="0"/>
              <a:t>‹#›</a:t>
            </a:fld>
            <a:endParaRPr lang="en-US"/>
          </a:p>
        </p:txBody>
      </p:sp>
    </p:spTree>
    <p:extLst>
      <p:ext uri="{BB962C8B-B14F-4D97-AF65-F5344CB8AC3E}">
        <p14:creationId xmlns:p14="http://schemas.microsoft.com/office/powerpoint/2010/main" val="27074075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gif"/><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Rounded Corners 109">
            <a:extLst>
              <a:ext uri="{FF2B5EF4-FFF2-40B4-BE49-F238E27FC236}">
                <a16:creationId xmlns:a16="http://schemas.microsoft.com/office/drawing/2014/main" id="{B0318819-B003-40D4-BC9F-61CE17EA2D36}"/>
              </a:ext>
            </a:extLst>
          </p:cNvPr>
          <p:cNvSpPr/>
          <p:nvPr/>
        </p:nvSpPr>
        <p:spPr>
          <a:xfrm>
            <a:off x="35168972" y="19855745"/>
            <a:ext cx="8268652" cy="5916591"/>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marL="457200" indent="-457200" algn="just">
              <a:buFont typeface="Arial" panose="020B0604020202020204" pitchFamily="34" charset="0"/>
              <a:buChar char="•"/>
            </a:pPr>
            <a:endParaRPr lang="en-US" sz="3000" dirty="0"/>
          </a:p>
          <a:p>
            <a:pPr marL="457200" indent="-457200" algn="just">
              <a:buFont typeface="Arial" panose="020B0604020202020204" pitchFamily="34" charset="0"/>
              <a:buChar char="•"/>
            </a:pPr>
            <a:endParaRPr lang="en-US" sz="3000" dirty="0"/>
          </a:p>
          <a:p>
            <a:pPr marL="457200" indent="-457200" algn="just">
              <a:buFont typeface="Arial" panose="020B0604020202020204" pitchFamily="34" charset="0"/>
              <a:buChar char="•"/>
            </a:pPr>
            <a:r>
              <a:rPr lang="en-US" sz="3000" dirty="0"/>
              <a:t>Future Work Goes Here</a:t>
            </a:r>
          </a:p>
          <a:p>
            <a:pPr algn="just"/>
            <a:endParaRPr lang="en-US" dirty="0"/>
          </a:p>
        </p:txBody>
      </p:sp>
      <p:sp>
        <p:nvSpPr>
          <p:cNvPr id="6" name="Rectangle 5">
            <a:extLst>
              <a:ext uri="{FF2B5EF4-FFF2-40B4-BE49-F238E27FC236}">
                <a16:creationId xmlns:a16="http://schemas.microsoft.com/office/drawing/2014/main" id="{6CE24836-9224-2043-9C2C-4B32792337D6}"/>
              </a:ext>
            </a:extLst>
          </p:cNvPr>
          <p:cNvSpPr/>
          <p:nvPr/>
        </p:nvSpPr>
        <p:spPr>
          <a:xfrm>
            <a:off x="0" y="28273828"/>
            <a:ext cx="43891200" cy="377371"/>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318F039A-3D91-F647-8423-99B8C469018D}"/>
              </a:ext>
            </a:extLst>
          </p:cNvPr>
          <p:cNvSpPr/>
          <p:nvPr/>
        </p:nvSpPr>
        <p:spPr>
          <a:xfrm>
            <a:off x="-2" y="0"/>
            <a:ext cx="43891201" cy="383177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F0C49E11-A6A1-9641-B20F-5E8307683A7B}"/>
              </a:ext>
            </a:extLst>
          </p:cNvPr>
          <p:cNvSpPr txBox="1"/>
          <p:nvPr/>
        </p:nvSpPr>
        <p:spPr>
          <a:xfrm>
            <a:off x="3304309" y="591490"/>
            <a:ext cx="36455811" cy="1323439"/>
          </a:xfrm>
          <a:prstGeom prst="rect">
            <a:avLst/>
          </a:prstGeom>
          <a:noFill/>
        </p:spPr>
        <p:txBody>
          <a:bodyPr wrap="square" rtlCol="0">
            <a:spAutoFit/>
          </a:bodyPr>
          <a:lstStyle/>
          <a:p>
            <a:pPr algn="ctr"/>
            <a:r>
              <a:rPr lang="en-US" sz="8000" b="1" cap="all" dirty="0"/>
              <a:t>OPTIDRIFT: DETECTING SENSOR DRIFT OR FAILURE FOR CHILLER PLANT OPERATIONS</a:t>
            </a:r>
          </a:p>
        </p:txBody>
      </p:sp>
      <p:sp>
        <p:nvSpPr>
          <p:cNvPr id="10" name="TextBox 9">
            <a:extLst>
              <a:ext uri="{FF2B5EF4-FFF2-40B4-BE49-F238E27FC236}">
                <a16:creationId xmlns:a16="http://schemas.microsoft.com/office/drawing/2014/main" id="{6D20E6CB-6E60-184B-96FC-42261BC39734}"/>
              </a:ext>
            </a:extLst>
          </p:cNvPr>
          <p:cNvSpPr txBox="1"/>
          <p:nvPr/>
        </p:nvSpPr>
        <p:spPr>
          <a:xfrm>
            <a:off x="11601757" y="1838502"/>
            <a:ext cx="18727330" cy="1733680"/>
          </a:xfrm>
          <a:prstGeom prst="rect">
            <a:avLst/>
          </a:prstGeom>
          <a:noFill/>
        </p:spPr>
        <p:txBody>
          <a:bodyPr wrap="square" rtlCol="0">
            <a:spAutoFit/>
          </a:bodyPr>
          <a:lstStyle/>
          <a:p>
            <a:pPr algn="ctr"/>
            <a:r>
              <a:rPr lang="en-US" sz="5333" dirty="0">
                <a:latin typeface="Helvetica" pitchFamily="2" charset="0"/>
              </a:rPr>
              <a:t>Victor W. Hu, Zihao Tau, Nicole L. Thompson</a:t>
            </a:r>
          </a:p>
          <a:p>
            <a:pPr algn="ctr"/>
            <a:r>
              <a:rPr lang="en-US" sz="5333" dirty="0">
                <a:latin typeface="Helvetica" pitchFamily="2" charset="0"/>
              </a:rPr>
              <a:t>Sponsored by Optimum Energy LLC</a:t>
            </a:r>
          </a:p>
        </p:txBody>
      </p:sp>
      <p:sp>
        <p:nvSpPr>
          <p:cNvPr id="11" name="Rectangle 10">
            <a:extLst>
              <a:ext uri="{FF2B5EF4-FFF2-40B4-BE49-F238E27FC236}">
                <a16:creationId xmlns:a16="http://schemas.microsoft.com/office/drawing/2014/main" id="{96768FF7-0C19-9244-A460-B71ECB61E04A}"/>
              </a:ext>
            </a:extLst>
          </p:cNvPr>
          <p:cNvSpPr/>
          <p:nvPr/>
        </p:nvSpPr>
        <p:spPr>
          <a:xfrm>
            <a:off x="0" y="3831771"/>
            <a:ext cx="43891200" cy="377371"/>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Chemical Engineering">
            <a:extLst>
              <a:ext uri="{FF2B5EF4-FFF2-40B4-BE49-F238E27FC236}">
                <a16:creationId xmlns:a16="http://schemas.microsoft.com/office/drawing/2014/main" id="{61FDA8F5-A16E-466D-BF7C-ED290203ADA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55555" y="31083854"/>
            <a:ext cx="90392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sf logo">
            <a:extLst>
              <a:ext uri="{FF2B5EF4-FFF2-40B4-BE49-F238E27FC236}">
                <a16:creationId xmlns:a16="http://schemas.microsoft.com/office/drawing/2014/main" id="{AEA7D62D-AAAE-4940-BFA9-42F673D53B51}"/>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12477272" y="28849101"/>
            <a:ext cx="3708311" cy="3532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lean Energy Institute">
            <a:extLst>
              <a:ext uri="{FF2B5EF4-FFF2-40B4-BE49-F238E27FC236}">
                <a16:creationId xmlns:a16="http://schemas.microsoft.com/office/drawing/2014/main" id="{1DCCFB11-812F-42B4-8AFF-BB676565E6C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322015" y="29491886"/>
            <a:ext cx="7954688" cy="23140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E051965-060B-46BA-87DC-C12EA5FDC070}"/>
              </a:ext>
            </a:extLst>
          </p:cNvPr>
          <p:cNvSpPr/>
          <p:nvPr/>
        </p:nvSpPr>
        <p:spPr>
          <a:xfrm>
            <a:off x="711745" y="4494780"/>
            <a:ext cx="16202062" cy="4785250"/>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8492BBFB-0256-4ACD-99DB-E80C10EF65FD}"/>
              </a:ext>
            </a:extLst>
          </p:cNvPr>
          <p:cNvSpPr/>
          <p:nvPr/>
        </p:nvSpPr>
        <p:spPr>
          <a:xfrm>
            <a:off x="711745" y="9565668"/>
            <a:ext cx="16283849" cy="18265408"/>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5D64AC1F-3910-4967-BF7B-318F99657ED0}"/>
              </a:ext>
            </a:extLst>
          </p:cNvPr>
          <p:cNvSpPr/>
          <p:nvPr/>
        </p:nvSpPr>
        <p:spPr>
          <a:xfrm>
            <a:off x="17801191" y="19855745"/>
            <a:ext cx="17116130" cy="8040711"/>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9" name="TextBox 58">
            <a:extLst>
              <a:ext uri="{FF2B5EF4-FFF2-40B4-BE49-F238E27FC236}">
                <a16:creationId xmlns:a16="http://schemas.microsoft.com/office/drawing/2014/main" id="{42756242-1AA6-4132-BF2D-4CBF138CC4BF}"/>
              </a:ext>
            </a:extLst>
          </p:cNvPr>
          <p:cNvSpPr txBox="1"/>
          <p:nvPr/>
        </p:nvSpPr>
        <p:spPr>
          <a:xfrm>
            <a:off x="3304309" y="9789728"/>
            <a:ext cx="10955070" cy="851297"/>
          </a:xfrm>
          <a:prstGeom prst="roundRect">
            <a:avLst/>
          </a:prstGeom>
          <a:solidFill>
            <a:schemeClr val="accent6">
              <a:lumMod val="40000"/>
              <a:lumOff val="60000"/>
            </a:schemeClr>
          </a:solidFill>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Chiller Plants, Data, and Feature Set Reduction</a:t>
            </a:r>
          </a:p>
        </p:txBody>
      </p:sp>
      <p:sp>
        <p:nvSpPr>
          <p:cNvPr id="60" name="TextBox 59">
            <a:extLst>
              <a:ext uri="{FF2B5EF4-FFF2-40B4-BE49-F238E27FC236}">
                <a16:creationId xmlns:a16="http://schemas.microsoft.com/office/drawing/2014/main" id="{F7566698-04CE-4AF9-9733-C42A2EA9E78C}"/>
              </a:ext>
            </a:extLst>
          </p:cNvPr>
          <p:cNvSpPr txBox="1"/>
          <p:nvPr/>
        </p:nvSpPr>
        <p:spPr>
          <a:xfrm>
            <a:off x="19820278" y="20398709"/>
            <a:ext cx="12524010"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Other Sensors</a:t>
            </a:r>
          </a:p>
        </p:txBody>
      </p:sp>
      <p:sp>
        <p:nvSpPr>
          <p:cNvPr id="61" name="TextBox 60">
            <a:extLst>
              <a:ext uri="{FF2B5EF4-FFF2-40B4-BE49-F238E27FC236}">
                <a16:creationId xmlns:a16="http://schemas.microsoft.com/office/drawing/2014/main" id="{9E415DCB-FD47-41B3-A306-19861224F4B4}"/>
              </a:ext>
            </a:extLst>
          </p:cNvPr>
          <p:cNvSpPr txBox="1"/>
          <p:nvPr/>
        </p:nvSpPr>
        <p:spPr>
          <a:xfrm>
            <a:off x="4455379" y="4728641"/>
            <a:ext cx="8193024" cy="868680"/>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Abstract</a:t>
            </a:r>
          </a:p>
        </p:txBody>
      </p:sp>
      <p:sp>
        <p:nvSpPr>
          <p:cNvPr id="55" name="TextBox 54">
            <a:extLst>
              <a:ext uri="{FF2B5EF4-FFF2-40B4-BE49-F238E27FC236}">
                <a16:creationId xmlns:a16="http://schemas.microsoft.com/office/drawing/2014/main" id="{34EE9022-6018-407E-AB42-15412B7B6B9F}"/>
              </a:ext>
            </a:extLst>
          </p:cNvPr>
          <p:cNvSpPr txBox="1"/>
          <p:nvPr/>
        </p:nvSpPr>
        <p:spPr>
          <a:xfrm>
            <a:off x="38588633" y="20860228"/>
            <a:ext cx="3516534"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Future Work</a:t>
            </a:r>
          </a:p>
        </p:txBody>
      </p:sp>
      <p:pic>
        <p:nvPicPr>
          <p:cNvPr id="12" name="Picture 11">
            <a:extLst>
              <a:ext uri="{FF2B5EF4-FFF2-40B4-BE49-F238E27FC236}">
                <a16:creationId xmlns:a16="http://schemas.microsoft.com/office/drawing/2014/main" id="{3E94F77D-F299-4FB3-A874-BBF2505CCE91}"/>
              </a:ext>
            </a:extLst>
          </p:cNvPr>
          <p:cNvPicPr>
            <a:picLocks noChangeAspect="1"/>
          </p:cNvPicPr>
          <p:nvPr/>
        </p:nvPicPr>
        <p:blipFill>
          <a:blip r:embed="rId6"/>
          <a:stretch>
            <a:fillRect/>
          </a:stretch>
        </p:blipFill>
        <p:spPr>
          <a:xfrm>
            <a:off x="372426" y="28452138"/>
            <a:ext cx="12742555" cy="4550912"/>
          </a:xfrm>
          <a:prstGeom prst="rect">
            <a:avLst/>
          </a:prstGeom>
        </p:spPr>
      </p:pic>
      <p:pic>
        <p:nvPicPr>
          <p:cNvPr id="73" name="Picture 2" descr="Related image">
            <a:extLst>
              <a:ext uri="{FF2B5EF4-FFF2-40B4-BE49-F238E27FC236}">
                <a16:creationId xmlns:a16="http://schemas.microsoft.com/office/drawing/2014/main" id="{1DC2988C-B063-45C7-BCC9-DB8D1EAF50DF}"/>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1248785" y="10995373"/>
            <a:ext cx="7944895" cy="46880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optimum energy llc">
            <a:extLst>
              <a:ext uri="{FF2B5EF4-FFF2-40B4-BE49-F238E27FC236}">
                <a16:creationId xmlns:a16="http://schemas.microsoft.com/office/drawing/2014/main" id="{5F93330B-6D28-4CE7-A311-3972D5484EB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6572102" y="28849101"/>
            <a:ext cx="3756985" cy="3756985"/>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A7B95D33-42C9-44FA-A697-231F030BF493}"/>
              </a:ext>
            </a:extLst>
          </p:cNvPr>
          <p:cNvSpPr txBox="1"/>
          <p:nvPr/>
        </p:nvSpPr>
        <p:spPr>
          <a:xfrm>
            <a:off x="9407225" y="10918186"/>
            <a:ext cx="7374824" cy="3677603"/>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000" dirty="0"/>
              <a:t>Chiller plants can have hundreds of sensors and alarms that are constantly recorded. However, for our data science applications, it is important to know, for any given sensor, what physical parameters are necessary for predicting that sensor’s output.</a:t>
            </a:r>
          </a:p>
        </p:txBody>
      </p:sp>
      <p:sp>
        <p:nvSpPr>
          <p:cNvPr id="86" name="TextBox 85">
            <a:extLst>
              <a:ext uri="{FF2B5EF4-FFF2-40B4-BE49-F238E27FC236}">
                <a16:creationId xmlns:a16="http://schemas.microsoft.com/office/drawing/2014/main" id="{2D15B9DF-3688-43CE-82D2-8C8422C9DDED}"/>
              </a:ext>
            </a:extLst>
          </p:cNvPr>
          <p:cNvSpPr txBox="1"/>
          <p:nvPr/>
        </p:nvSpPr>
        <p:spPr>
          <a:xfrm>
            <a:off x="30476353" y="22595465"/>
            <a:ext cx="6985230" cy="2145268"/>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000" dirty="0"/>
              <a:t>Show results of applying training data to severely out of calibration data and how our model predictions can let them know that they’re sensors are drifting</a:t>
            </a:r>
          </a:p>
        </p:txBody>
      </p:sp>
      <p:sp>
        <p:nvSpPr>
          <p:cNvPr id="7" name="Rectangle 6">
            <a:extLst>
              <a:ext uri="{FF2B5EF4-FFF2-40B4-BE49-F238E27FC236}">
                <a16:creationId xmlns:a16="http://schemas.microsoft.com/office/drawing/2014/main" id="{A0202DD3-1E53-4B3A-B96B-785375DE64E0}"/>
              </a:ext>
            </a:extLst>
          </p:cNvPr>
          <p:cNvSpPr/>
          <p:nvPr/>
        </p:nvSpPr>
        <p:spPr>
          <a:xfrm>
            <a:off x="711745" y="5856334"/>
            <a:ext cx="16202062" cy="3323987"/>
          </a:xfrm>
          <a:prstGeom prst="rect">
            <a:avLst/>
          </a:prstGeom>
        </p:spPr>
        <p:txBody>
          <a:bodyPr wrap="square">
            <a:spAutoFit/>
          </a:bodyPr>
          <a:lstStyle/>
          <a:p>
            <a:pPr algn="ctr"/>
            <a:r>
              <a:rPr lang="en-US" sz="3000" dirty="0"/>
              <a:t>In chiller plants, there are a multitude of sensors that have to be in calibration for safe, proper operation and optimized efficiency. Over time, these sensors can start to fail or slowly drift out of calibration, leading to inaccurate measurements and subsequent analyses for optimization. In this project sponsored by Optimum Energy LLC, we use a data-science approach to detect sensors that are either failing or drifting out of calibration. We are using support vector regression as our generalizable machine learning model that can predict any sensor’s output based off input from important surrounding sensors.</a:t>
            </a:r>
          </a:p>
        </p:txBody>
      </p:sp>
      <p:sp>
        <p:nvSpPr>
          <p:cNvPr id="30" name="Rectangle: Rounded Corners 29">
            <a:extLst>
              <a:ext uri="{FF2B5EF4-FFF2-40B4-BE49-F238E27FC236}">
                <a16:creationId xmlns:a16="http://schemas.microsoft.com/office/drawing/2014/main" id="{CE1C9020-22A4-463C-8CDD-A902BF065A3A}"/>
              </a:ext>
            </a:extLst>
          </p:cNvPr>
          <p:cNvSpPr/>
          <p:nvPr/>
        </p:nvSpPr>
        <p:spPr>
          <a:xfrm>
            <a:off x="17780194" y="11845014"/>
            <a:ext cx="25738579" cy="7638445"/>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4" name="TextBox 33">
            <a:extLst>
              <a:ext uri="{FF2B5EF4-FFF2-40B4-BE49-F238E27FC236}">
                <a16:creationId xmlns:a16="http://schemas.microsoft.com/office/drawing/2014/main" id="{0D0F58A7-5020-4EAC-904A-4B6410320A18}"/>
              </a:ext>
            </a:extLst>
          </p:cNvPr>
          <p:cNvSpPr txBox="1"/>
          <p:nvPr/>
        </p:nvSpPr>
        <p:spPr>
          <a:xfrm>
            <a:off x="18039599" y="13381920"/>
            <a:ext cx="6985230" cy="1123712"/>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000" dirty="0"/>
              <a:t>Statement about: Remember, goal is to apply this to test out of cal data</a:t>
            </a:r>
          </a:p>
        </p:txBody>
      </p:sp>
      <p:pic>
        <p:nvPicPr>
          <p:cNvPr id="13" name="Picture 12">
            <a:extLst>
              <a:ext uri="{FF2B5EF4-FFF2-40B4-BE49-F238E27FC236}">
                <a16:creationId xmlns:a16="http://schemas.microsoft.com/office/drawing/2014/main" id="{1CFD3109-B2EF-4611-83A7-7C78B74A0567}"/>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1475641" y="20927546"/>
            <a:ext cx="14808041" cy="5052070"/>
          </a:xfrm>
          <a:prstGeom prst="rect">
            <a:avLst/>
          </a:prstGeom>
        </p:spPr>
      </p:pic>
      <p:pic>
        <p:nvPicPr>
          <p:cNvPr id="15" name="Picture 14">
            <a:extLst>
              <a:ext uri="{FF2B5EF4-FFF2-40B4-BE49-F238E27FC236}">
                <a16:creationId xmlns:a16="http://schemas.microsoft.com/office/drawing/2014/main" id="{849A12BB-5AE0-4EF5-89CE-BD030302A28F}"/>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409183" y="15812261"/>
            <a:ext cx="14659702" cy="4367866"/>
          </a:xfrm>
          <a:prstGeom prst="rect">
            <a:avLst/>
          </a:prstGeom>
        </p:spPr>
      </p:pic>
      <p:graphicFrame>
        <p:nvGraphicFramePr>
          <p:cNvPr id="36" name="Table 35">
            <a:extLst>
              <a:ext uri="{FF2B5EF4-FFF2-40B4-BE49-F238E27FC236}">
                <a16:creationId xmlns:a16="http://schemas.microsoft.com/office/drawing/2014/main" id="{5C393521-4DDE-4910-A174-D044EC29F929}"/>
              </a:ext>
            </a:extLst>
          </p:cNvPr>
          <p:cNvGraphicFramePr>
            <a:graphicFrameLocks noGrp="1"/>
          </p:cNvGraphicFramePr>
          <p:nvPr>
            <p:extLst>
              <p:ext uri="{D42A27DB-BD31-4B8C-83A1-F6EECF244321}">
                <p14:modId xmlns:p14="http://schemas.microsoft.com/office/powerpoint/2010/main" val="1150714682"/>
              </p:ext>
            </p:extLst>
          </p:nvPr>
        </p:nvGraphicFramePr>
        <p:xfrm>
          <a:off x="38092219" y="5888637"/>
          <a:ext cx="4012948" cy="3887648"/>
        </p:xfrm>
        <a:graphic>
          <a:graphicData uri="http://schemas.openxmlformats.org/drawingml/2006/table">
            <a:tbl>
              <a:tblPr firstRow="1" bandRow="1">
                <a:tableStyleId>{93296810-A885-4BE3-A3E7-6D5BEEA58F35}</a:tableStyleId>
              </a:tblPr>
              <a:tblGrid>
                <a:gridCol w="2006474">
                  <a:extLst>
                    <a:ext uri="{9D8B030D-6E8A-4147-A177-3AD203B41FA5}">
                      <a16:colId xmlns:a16="http://schemas.microsoft.com/office/drawing/2014/main" val="912026266"/>
                    </a:ext>
                  </a:extLst>
                </a:gridCol>
                <a:gridCol w="2006474">
                  <a:extLst>
                    <a:ext uri="{9D8B030D-6E8A-4147-A177-3AD203B41FA5}">
                      <a16:colId xmlns:a16="http://schemas.microsoft.com/office/drawing/2014/main" val="3910435825"/>
                    </a:ext>
                  </a:extLst>
                </a:gridCol>
              </a:tblGrid>
              <a:tr h="629012">
                <a:tc>
                  <a:txBody>
                    <a:bodyPr/>
                    <a:lstStyle/>
                    <a:p>
                      <a:pPr algn="ctr"/>
                      <a:r>
                        <a:rPr lang="en-US" sz="2800" dirty="0"/>
                        <a:t>Months of Training Data</a:t>
                      </a:r>
                    </a:p>
                  </a:txBody>
                  <a:tcPr/>
                </a:tc>
                <a:tc>
                  <a:txBody>
                    <a:bodyPr/>
                    <a:lstStyle/>
                    <a:p>
                      <a:pPr algn="ctr"/>
                      <a:r>
                        <a:rPr lang="en-US" sz="2800" dirty="0"/>
                        <a:t>Mean Absolute Error (GPM)</a:t>
                      </a:r>
                    </a:p>
                  </a:txBody>
                  <a:tcPr/>
                </a:tc>
                <a:extLst>
                  <a:ext uri="{0D108BD9-81ED-4DB2-BD59-A6C34878D82A}">
                    <a16:rowId xmlns:a16="http://schemas.microsoft.com/office/drawing/2014/main" val="428949408"/>
                  </a:ext>
                </a:extLst>
              </a:tr>
              <a:tr h="629012">
                <a:tc>
                  <a:txBody>
                    <a:bodyPr/>
                    <a:lstStyle/>
                    <a:p>
                      <a:pPr algn="ctr"/>
                      <a:r>
                        <a:rPr lang="en-US" sz="2800" dirty="0"/>
                        <a:t>1 mo.</a:t>
                      </a:r>
                    </a:p>
                  </a:txBody>
                  <a:tcPr/>
                </a:tc>
                <a:tc>
                  <a:txBody>
                    <a:bodyPr/>
                    <a:lstStyle/>
                    <a:p>
                      <a:pPr algn="ctr"/>
                      <a:r>
                        <a:rPr lang="en-US" sz="2800" dirty="0"/>
                        <a:t>10 GPM</a:t>
                      </a:r>
                    </a:p>
                  </a:txBody>
                  <a:tcPr/>
                </a:tc>
                <a:extLst>
                  <a:ext uri="{0D108BD9-81ED-4DB2-BD59-A6C34878D82A}">
                    <a16:rowId xmlns:a16="http://schemas.microsoft.com/office/drawing/2014/main" val="1989152563"/>
                  </a:ext>
                </a:extLst>
              </a:tr>
              <a:tr h="629012">
                <a:tc>
                  <a:txBody>
                    <a:bodyPr/>
                    <a:lstStyle/>
                    <a:p>
                      <a:pPr algn="ctr"/>
                      <a:r>
                        <a:rPr lang="en-US" sz="2800" dirty="0"/>
                        <a:t>3 mos.</a:t>
                      </a:r>
                    </a:p>
                  </a:txBody>
                  <a:tcPr/>
                </a:tc>
                <a:tc>
                  <a:txBody>
                    <a:bodyPr/>
                    <a:lstStyle/>
                    <a:p>
                      <a:pPr algn="ctr"/>
                      <a:r>
                        <a:rPr lang="en-US" sz="2800" dirty="0"/>
                        <a:t>24 GPM</a:t>
                      </a:r>
                    </a:p>
                  </a:txBody>
                  <a:tcPr/>
                </a:tc>
                <a:extLst>
                  <a:ext uri="{0D108BD9-81ED-4DB2-BD59-A6C34878D82A}">
                    <a16:rowId xmlns:a16="http://schemas.microsoft.com/office/drawing/2014/main" val="2783283719"/>
                  </a:ext>
                </a:extLst>
              </a:tr>
              <a:tr h="629012">
                <a:tc>
                  <a:txBody>
                    <a:bodyPr/>
                    <a:lstStyle/>
                    <a:p>
                      <a:pPr algn="ctr"/>
                      <a:r>
                        <a:rPr lang="en-US" sz="2800" dirty="0"/>
                        <a:t>6 mos.</a:t>
                      </a:r>
                    </a:p>
                  </a:txBody>
                  <a:tcPr/>
                </a:tc>
                <a:tc>
                  <a:txBody>
                    <a:bodyPr/>
                    <a:lstStyle/>
                    <a:p>
                      <a:pPr algn="ctr"/>
                      <a:r>
                        <a:rPr lang="en-US" sz="2800" dirty="0"/>
                        <a:t>25 GPM</a:t>
                      </a:r>
                    </a:p>
                  </a:txBody>
                  <a:tcPr/>
                </a:tc>
                <a:extLst>
                  <a:ext uri="{0D108BD9-81ED-4DB2-BD59-A6C34878D82A}">
                    <a16:rowId xmlns:a16="http://schemas.microsoft.com/office/drawing/2014/main" val="1398823712"/>
                  </a:ext>
                </a:extLst>
              </a:tr>
              <a:tr h="629012">
                <a:tc>
                  <a:txBody>
                    <a:bodyPr/>
                    <a:lstStyle/>
                    <a:p>
                      <a:pPr algn="ctr"/>
                      <a:r>
                        <a:rPr lang="en-US" sz="2800" dirty="0"/>
                        <a:t>12 mos.</a:t>
                      </a:r>
                    </a:p>
                  </a:txBody>
                  <a:tcPr/>
                </a:tc>
                <a:tc>
                  <a:txBody>
                    <a:bodyPr/>
                    <a:lstStyle/>
                    <a:p>
                      <a:pPr algn="ctr"/>
                      <a:r>
                        <a:rPr lang="en-US" sz="2800" dirty="0"/>
                        <a:t>31 GPM</a:t>
                      </a:r>
                    </a:p>
                  </a:txBody>
                  <a:tcPr/>
                </a:tc>
                <a:extLst>
                  <a:ext uri="{0D108BD9-81ED-4DB2-BD59-A6C34878D82A}">
                    <a16:rowId xmlns:a16="http://schemas.microsoft.com/office/drawing/2014/main" val="2622427780"/>
                  </a:ext>
                </a:extLst>
              </a:tr>
            </a:tbl>
          </a:graphicData>
        </a:graphic>
      </p:graphicFrame>
      <p:sp>
        <p:nvSpPr>
          <p:cNvPr id="64" name="TextBox 63">
            <a:extLst>
              <a:ext uri="{FF2B5EF4-FFF2-40B4-BE49-F238E27FC236}">
                <a16:creationId xmlns:a16="http://schemas.microsoft.com/office/drawing/2014/main" id="{AD709116-B3F8-4B27-9D9C-6ABFA4CFD240}"/>
              </a:ext>
            </a:extLst>
          </p:cNvPr>
          <p:cNvSpPr txBox="1"/>
          <p:nvPr/>
        </p:nvSpPr>
        <p:spPr>
          <a:xfrm>
            <a:off x="23192229" y="12060654"/>
            <a:ext cx="14440598"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Determining out-of-calibration status</a:t>
            </a:r>
          </a:p>
        </p:txBody>
      </p:sp>
      <p:pic>
        <p:nvPicPr>
          <p:cNvPr id="49" name="Picture 48">
            <a:extLst>
              <a:ext uri="{FF2B5EF4-FFF2-40B4-BE49-F238E27FC236}">
                <a16:creationId xmlns:a16="http://schemas.microsoft.com/office/drawing/2014/main" id="{A66B84F0-1EE3-4953-A1BD-5A9E24598073}"/>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18916650" y="21447908"/>
            <a:ext cx="12807441" cy="6233636"/>
          </a:xfrm>
          <a:prstGeom prst="rect">
            <a:avLst/>
          </a:prstGeom>
        </p:spPr>
      </p:pic>
      <p:pic>
        <p:nvPicPr>
          <p:cNvPr id="67" name="Picture 66">
            <a:extLst>
              <a:ext uri="{FF2B5EF4-FFF2-40B4-BE49-F238E27FC236}">
                <a16:creationId xmlns:a16="http://schemas.microsoft.com/office/drawing/2014/main" id="{5801471B-FC01-4455-8D1C-04ACACCAFBF6}"/>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18009458" y="4577824"/>
            <a:ext cx="6296818" cy="6253938"/>
          </a:xfrm>
          <a:prstGeom prst="rect">
            <a:avLst/>
          </a:prstGeom>
        </p:spPr>
      </p:pic>
      <p:sp>
        <p:nvSpPr>
          <p:cNvPr id="21" name="Rectangle: Rounded Corners 20">
            <a:extLst>
              <a:ext uri="{FF2B5EF4-FFF2-40B4-BE49-F238E27FC236}">
                <a16:creationId xmlns:a16="http://schemas.microsoft.com/office/drawing/2014/main" id="{963DCF5C-1A82-4CDA-A127-3CBE7423162F}"/>
              </a:ext>
            </a:extLst>
          </p:cNvPr>
          <p:cNvSpPr/>
          <p:nvPr/>
        </p:nvSpPr>
        <p:spPr>
          <a:xfrm>
            <a:off x="17801191" y="4467170"/>
            <a:ext cx="25717582" cy="7088255"/>
          </a:xfrm>
          <a:prstGeom prst="roundRect">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4" name="TextBox 73">
            <a:extLst>
              <a:ext uri="{FF2B5EF4-FFF2-40B4-BE49-F238E27FC236}">
                <a16:creationId xmlns:a16="http://schemas.microsoft.com/office/drawing/2014/main" id="{24D9B826-7368-4EC1-AC59-8293ABDBE609}"/>
              </a:ext>
            </a:extLst>
          </p:cNvPr>
          <p:cNvSpPr txBox="1"/>
          <p:nvPr/>
        </p:nvSpPr>
        <p:spPr>
          <a:xfrm>
            <a:off x="23108788" y="4725070"/>
            <a:ext cx="14440598"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Using Support Vector Regression as our prediction model</a:t>
            </a:r>
          </a:p>
        </p:txBody>
      </p:sp>
      <p:pic>
        <p:nvPicPr>
          <p:cNvPr id="69" name="Picture 68">
            <a:extLst>
              <a:ext uri="{FF2B5EF4-FFF2-40B4-BE49-F238E27FC236}">
                <a16:creationId xmlns:a16="http://schemas.microsoft.com/office/drawing/2014/main" id="{EE3DDDBD-E2B8-403B-9F3D-21AC8D8EC640}"/>
              </a:ext>
            </a:extLst>
          </p:cNvPr>
          <p:cNvPicPr>
            <a:picLocks noChangeAspect="1"/>
          </p:cNvPicPr>
          <p:nvPr/>
        </p:nvPicPr>
        <p:blipFill rotWithShape="1">
          <a:blip r:embed="rId13"/>
          <a:srcRect l="6085" t="11207" r="5510" b="47936"/>
          <a:stretch/>
        </p:blipFill>
        <p:spPr>
          <a:xfrm>
            <a:off x="24677163" y="6036453"/>
            <a:ext cx="12933947" cy="3735905"/>
          </a:xfrm>
          <a:prstGeom prst="rect">
            <a:avLst/>
          </a:prstGeom>
        </p:spPr>
      </p:pic>
      <p:grpSp>
        <p:nvGrpSpPr>
          <p:cNvPr id="70" name="Group 69">
            <a:extLst>
              <a:ext uri="{FF2B5EF4-FFF2-40B4-BE49-F238E27FC236}">
                <a16:creationId xmlns:a16="http://schemas.microsoft.com/office/drawing/2014/main" id="{DC0FBF83-6631-4807-92AF-27EF46ED622D}"/>
              </a:ext>
            </a:extLst>
          </p:cNvPr>
          <p:cNvGrpSpPr/>
          <p:nvPr/>
        </p:nvGrpSpPr>
        <p:grpSpPr>
          <a:xfrm>
            <a:off x="31548702" y="29160111"/>
            <a:ext cx="12193408" cy="1829589"/>
            <a:chOff x="31603815" y="29160111"/>
            <a:chExt cx="12193408" cy="1829589"/>
          </a:xfrm>
        </p:grpSpPr>
        <p:pic>
          <p:nvPicPr>
            <p:cNvPr id="81" name="Shape 54">
              <a:extLst>
                <a:ext uri="{FF2B5EF4-FFF2-40B4-BE49-F238E27FC236}">
                  <a16:creationId xmlns:a16="http://schemas.microsoft.com/office/drawing/2014/main" id="{85B4489F-95D0-403A-891C-291225AA50B9}"/>
                </a:ext>
              </a:extLst>
            </p:cNvPr>
            <p:cNvPicPr preferRelativeResize="0"/>
            <p:nvPr/>
          </p:nvPicPr>
          <p:blipFill rotWithShape="1">
            <a:blip r:embed="rId14">
              <a:alphaModFix/>
            </a:blip>
            <a:srcRect l="18069"/>
            <a:stretch/>
          </p:blipFill>
          <p:spPr>
            <a:xfrm>
              <a:off x="34198561" y="29160111"/>
              <a:ext cx="9598662" cy="1812753"/>
            </a:xfrm>
            <a:prstGeom prst="rect">
              <a:avLst/>
            </a:prstGeom>
            <a:noFill/>
            <a:ln>
              <a:noFill/>
            </a:ln>
          </p:spPr>
        </p:pic>
        <p:pic>
          <p:nvPicPr>
            <p:cNvPr id="83" name="Shape 54">
              <a:extLst>
                <a:ext uri="{FF2B5EF4-FFF2-40B4-BE49-F238E27FC236}">
                  <a16:creationId xmlns:a16="http://schemas.microsoft.com/office/drawing/2014/main" id="{671EF7F9-6F7B-4794-96C9-D17F339BD286}"/>
                </a:ext>
              </a:extLst>
            </p:cNvPr>
            <p:cNvPicPr preferRelativeResize="0"/>
            <p:nvPr/>
          </p:nvPicPr>
          <p:blipFill rotWithShape="1">
            <a:blip r:embed="rId14">
              <a:alphaModFix/>
            </a:blip>
            <a:srcRect r="81755"/>
            <a:stretch/>
          </p:blipFill>
          <p:spPr>
            <a:xfrm>
              <a:off x="31603815" y="29176947"/>
              <a:ext cx="2137546" cy="1812753"/>
            </a:xfrm>
            <a:prstGeom prst="rect">
              <a:avLst/>
            </a:prstGeom>
            <a:noFill/>
            <a:ln>
              <a:noFill/>
            </a:ln>
          </p:spPr>
        </p:pic>
      </p:grpSp>
      <p:sp>
        <p:nvSpPr>
          <p:cNvPr id="84" name="TextBox 83">
            <a:extLst>
              <a:ext uri="{FF2B5EF4-FFF2-40B4-BE49-F238E27FC236}">
                <a16:creationId xmlns:a16="http://schemas.microsoft.com/office/drawing/2014/main" id="{7D288B23-37E9-415D-ADA4-17D716AC54F7}"/>
              </a:ext>
            </a:extLst>
          </p:cNvPr>
          <p:cNvSpPr txBox="1"/>
          <p:nvPr/>
        </p:nvSpPr>
        <p:spPr>
          <a:xfrm>
            <a:off x="18866762" y="10767937"/>
            <a:ext cx="4385203" cy="715089"/>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3D representation of the support vector</a:t>
            </a:r>
          </a:p>
          <a:p>
            <a:pPr algn="ctr"/>
            <a:r>
              <a:rPr lang="en-US" dirty="0"/>
              <a:t>regression hyperplane using a linear kernel</a:t>
            </a:r>
          </a:p>
        </p:txBody>
      </p:sp>
      <p:sp>
        <p:nvSpPr>
          <p:cNvPr id="85" name="TextBox 84">
            <a:extLst>
              <a:ext uri="{FF2B5EF4-FFF2-40B4-BE49-F238E27FC236}">
                <a16:creationId xmlns:a16="http://schemas.microsoft.com/office/drawing/2014/main" id="{9C010E2E-16FD-49C9-863D-FFE83006C741}"/>
              </a:ext>
            </a:extLst>
          </p:cNvPr>
          <p:cNvSpPr txBox="1"/>
          <p:nvPr/>
        </p:nvSpPr>
        <p:spPr>
          <a:xfrm>
            <a:off x="1429850" y="15688672"/>
            <a:ext cx="7587150" cy="408623"/>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Generic chiller plant example</a:t>
            </a:r>
          </a:p>
        </p:txBody>
      </p:sp>
      <p:sp>
        <p:nvSpPr>
          <p:cNvPr id="87" name="TextBox 86">
            <a:extLst>
              <a:ext uri="{FF2B5EF4-FFF2-40B4-BE49-F238E27FC236}">
                <a16:creationId xmlns:a16="http://schemas.microsoft.com/office/drawing/2014/main" id="{0DBB3B55-F400-4469-86BA-E240F086C60C}"/>
              </a:ext>
            </a:extLst>
          </p:cNvPr>
          <p:cNvSpPr txBox="1"/>
          <p:nvPr/>
        </p:nvSpPr>
        <p:spPr>
          <a:xfrm>
            <a:off x="1475641" y="20225457"/>
            <a:ext cx="14659702" cy="715089"/>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Sample dataset provided of flow-meter readings from an operational plant (black). A specific month’s data (blue) will be used to reduce the feature set and train the support-vector regression model. The model’s results will be compared with the subsequent month’s data (red).</a:t>
            </a:r>
          </a:p>
        </p:txBody>
      </p:sp>
      <p:sp>
        <p:nvSpPr>
          <p:cNvPr id="88" name="TextBox 87">
            <a:extLst>
              <a:ext uri="{FF2B5EF4-FFF2-40B4-BE49-F238E27FC236}">
                <a16:creationId xmlns:a16="http://schemas.microsoft.com/office/drawing/2014/main" id="{67399A77-4EBB-4351-92E0-A2DA7CB51D81}"/>
              </a:ext>
            </a:extLst>
          </p:cNvPr>
          <p:cNvSpPr txBox="1"/>
          <p:nvPr/>
        </p:nvSpPr>
        <p:spPr>
          <a:xfrm>
            <a:off x="1917700" y="25898725"/>
            <a:ext cx="13703300" cy="1328023"/>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LASSO is used for feature set reduction on the 200+ available features (left) and the corresponding mean absolute errors are shown (right) for each alpha. The errors are computed by taking the meaningful features at the alpha being tested and are then used in the support-vector regression model. The chosen alpha (vertical red line) is selected at a point where there is a meaningful feature set and small test error. For this chosen alpha, the meaningful features are CDWP1SPD and CDWP1kW</a:t>
            </a:r>
          </a:p>
        </p:txBody>
      </p:sp>
      <p:sp>
        <p:nvSpPr>
          <p:cNvPr id="90" name="TextBox 89">
            <a:extLst>
              <a:ext uri="{FF2B5EF4-FFF2-40B4-BE49-F238E27FC236}">
                <a16:creationId xmlns:a16="http://schemas.microsoft.com/office/drawing/2014/main" id="{C92A1BC4-073F-49E5-ACFF-DDC97C3B059B}"/>
              </a:ext>
            </a:extLst>
          </p:cNvPr>
          <p:cNvSpPr txBox="1"/>
          <p:nvPr/>
        </p:nvSpPr>
        <p:spPr>
          <a:xfrm>
            <a:off x="24677163" y="9829177"/>
            <a:ext cx="12471714" cy="715089"/>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Using one month of training data (blue) to predict the output for the following month. The model predictions (red) are accurate to the real plant data (black), with a mean absolute error of 10.31 GPM</a:t>
            </a:r>
          </a:p>
        </p:txBody>
      </p:sp>
    </p:spTree>
    <p:extLst>
      <p:ext uri="{BB962C8B-B14F-4D97-AF65-F5344CB8AC3E}">
        <p14:creationId xmlns:p14="http://schemas.microsoft.com/office/powerpoint/2010/main" val="27806245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5131</TotalTime>
  <Words>477</Words>
  <Application>Microsoft Office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Helvetica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Prakash</dc:creator>
  <cp:lastModifiedBy>Victor Hu</cp:lastModifiedBy>
  <cp:revision>114</cp:revision>
  <dcterms:created xsi:type="dcterms:W3CDTF">2018-03-06T18:07:07Z</dcterms:created>
  <dcterms:modified xsi:type="dcterms:W3CDTF">2018-06-25T22:46:56Z</dcterms:modified>
</cp:coreProperties>
</file>